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67" r:id="rId4"/>
    <p:sldId id="258" r:id="rId5"/>
    <p:sldId id="261" r:id="rId6"/>
    <p:sldId id="262" r:id="rId7"/>
    <p:sldId id="263" r:id="rId8"/>
    <p:sldId id="268" r:id="rId9"/>
    <p:sldId id="259" r:id="rId10"/>
    <p:sldId id="260" r:id="rId11"/>
    <p:sldId id="264" r:id="rId12"/>
    <p:sldId id="265" r:id="rId13"/>
    <p:sldId id="266" r:id="rId14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06" autoAdjust="0"/>
    <p:restoredTop sz="75501" autoAdjust="0"/>
  </p:normalViewPr>
  <p:slideViewPr>
    <p:cSldViewPr snapToGrid="0">
      <p:cViewPr varScale="1">
        <p:scale>
          <a:sx n="66" d="100"/>
          <a:sy n="66" d="100"/>
        </p:scale>
        <p:origin x="105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Munkaf&#252;zet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u-H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415760125932753"/>
          <c:y val="3.5023709948526174E-2"/>
          <c:w val="0.89584239874067251"/>
          <c:h val="0.9004209739624915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Munka1!$C$1</c:f>
              <c:strCache>
                <c:ptCount val="1"/>
                <c:pt idx="0">
                  <c:v>Valószínűség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Munka1!$A$2:$A$11</c:f>
              <c:numCache>
                <c:formatCode>General</c:formatCode>
                <c:ptCount val="10"/>
                <c:pt idx="0">
                  <c:v>2</c:v>
                </c:pt>
                <c:pt idx="1">
                  <c:v>3</c:v>
                </c:pt>
                <c:pt idx="2">
                  <c:v>4</c:v>
                </c:pt>
                <c:pt idx="3">
                  <c:v>5</c:v>
                </c:pt>
                <c:pt idx="4">
                  <c:v>6</c:v>
                </c:pt>
                <c:pt idx="5">
                  <c:v>8</c:v>
                </c:pt>
                <c:pt idx="6">
                  <c:v>9</c:v>
                </c:pt>
                <c:pt idx="7">
                  <c:v>10</c:v>
                </c:pt>
                <c:pt idx="8">
                  <c:v>11</c:v>
                </c:pt>
                <c:pt idx="9">
                  <c:v>12</c:v>
                </c:pt>
              </c:numCache>
            </c:numRef>
          </c:cat>
          <c:val>
            <c:numRef>
              <c:f>Munka1!$C$2:$C$11</c:f>
              <c:numCache>
                <c:formatCode>0.00%</c:formatCode>
                <c:ptCount val="10"/>
                <c:pt idx="0">
                  <c:v>2.7777777777777776E-2</c:v>
                </c:pt>
                <c:pt idx="1">
                  <c:v>5.5555555555555552E-2</c:v>
                </c:pt>
                <c:pt idx="2">
                  <c:v>8.3333333333333329E-2</c:v>
                </c:pt>
                <c:pt idx="3">
                  <c:v>0.1111111111111111</c:v>
                </c:pt>
                <c:pt idx="4">
                  <c:v>0.1388888888888889</c:v>
                </c:pt>
                <c:pt idx="5">
                  <c:v>0.1388888888888889</c:v>
                </c:pt>
                <c:pt idx="6">
                  <c:v>0.1111111111111111</c:v>
                </c:pt>
                <c:pt idx="7">
                  <c:v>8.3333333333333329E-2</c:v>
                </c:pt>
                <c:pt idx="8">
                  <c:v>5.5555555555555552E-2</c:v>
                </c:pt>
                <c:pt idx="9">
                  <c:v>2.7777777777777776E-2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4B0-449A-BC8B-39967A6636A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40291071"/>
        <c:axId val="140290591"/>
      </c:barChart>
      <c:catAx>
        <c:axId val="14029107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hu-HU"/>
          </a:p>
        </c:txPr>
        <c:crossAx val="140290591"/>
        <c:crosses val="autoZero"/>
        <c:auto val="1"/>
        <c:lblAlgn val="ctr"/>
        <c:lblOffset val="100"/>
        <c:noMultiLvlLbl val="0"/>
      </c:catAx>
      <c:valAx>
        <c:axId val="14029059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hu-HU"/>
          </a:p>
        </c:txPr>
        <c:crossAx val="14029107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hu-H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695B11-A9D1-4601-9E7C-A3E46FE4ACC8}" type="datetimeFigureOut">
              <a:rPr lang="hu-HU" smtClean="0"/>
              <a:t>2025. 05. 08.</a:t>
            </a:fld>
            <a:endParaRPr lang="hu-HU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E3213C-47F0-45E8-9FFB-F93A399F17A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8819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Témám egy </a:t>
            </a:r>
            <a:r>
              <a:rPr lang="hu-HU" dirty="0" err="1"/>
              <a:t>catan</a:t>
            </a:r>
            <a:r>
              <a:rPr lang="hu-HU" dirty="0"/>
              <a:t> térkép generátor amely kiegyensúlyozza a játék térképet, hogy a kezdés sorrendje sokkal kevésbé legyen hatással a kimentre.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E3213C-47F0-45E8-9FFB-F93A399F17AE}" type="slidenum">
              <a:rPr lang="hu-HU" smtClean="0"/>
              <a:t>1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477379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Vannak e kérdések a munkával kapcsolatban?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E3213C-47F0-45E8-9FFB-F93A399F17AE}" type="slidenum">
              <a:rPr lang="hu-HU" smtClean="0"/>
              <a:t>12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757453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E3213C-47F0-45E8-9FFB-F93A399F17AE}" type="slidenum">
              <a:rPr lang="hu-HU" smtClean="0"/>
              <a:t>13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64764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hu-HU" dirty="0"/>
              <a:t>A cél tehát hogy a kezdő játékos ne tudjon egyértelműen egy túl jó </a:t>
            </a:r>
            <a:r>
              <a:rPr lang="hu-HU" dirty="0" err="1"/>
              <a:t>kezdőhelyet</a:t>
            </a:r>
            <a:r>
              <a:rPr lang="hu-HU" dirty="0"/>
              <a:t> választan</a:t>
            </a:r>
          </a:p>
          <a:p>
            <a:pPr lvl="1"/>
            <a:r>
              <a:rPr lang="hu-HU" dirty="0"/>
              <a:t>Ehhez a következő szempontokat kell figyelembe venni.</a:t>
            </a:r>
            <a:br>
              <a:rPr lang="hu-HU" dirty="0"/>
            </a:br>
            <a:r>
              <a:rPr lang="hu-HU" dirty="0"/>
              <a:t>Azonos erőforrások ne érintkezzenek egymással</a:t>
            </a:r>
          </a:p>
          <a:p>
            <a:pPr lvl="1"/>
            <a:r>
              <a:rPr lang="hu-HU" dirty="0"/>
              <a:t>Számok elhelyezése Azonos számok ne érintkezzenek kifejezetten figyelve a két </a:t>
            </a:r>
            <a:r>
              <a:rPr lang="hu-HU" dirty="0" err="1"/>
              <a:t>dobokócka</a:t>
            </a:r>
            <a:r>
              <a:rPr lang="hu-HU" dirty="0"/>
              <a:t> összegeként kapott számok nem </a:t>
            </a:r>
            <a:r>
              <a:rPr lang="hu-HU" dirty="0" err="1"/>
              <a:t>egyeneltes</a:t>
            </a:r>
            <a:r>
              <a:rPr lang="hu-HU" dirty="0"/>
              <a:t> eloszlásának. 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E3213C-47F0-45E8-9FFB-F93A399F17AE}" type="slidenum">
              <a:rPr lang="hu-HU" smtClean="0"/>
              <a:t>2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560596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dirty="0"/>
              <a:t>A kezdő játékos választ egy olyan helyet a településnek ahol több azonos erőforrás van ahogyan ez a képen piros pöttyel van jelölve.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dirty="0"/>
              <a:t>Ezzel a többi játékosnál hiány fog jelentkezni az adott erőforrásból, ezért a játék során a kereskedésnél nagy előnye lesz.</a:t>
            </a:r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E3213C-47F0-45E8-9FFB-F93A399F17AE}" type="slidenum">
              <a:rPr lang="hu-HU" smtClean="0"/>
              <a:t>3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15225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800" dirty="0"/>
              <a:t>A 2 kockával való dobás összegének eredménye nem egyenletes eloszlású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hu-HU" sz="2400" dirty="0"/>
              <a:t>Keletkeznek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hu-HU" sz="2400" dirty="0"/>
              <a:t>jó számok (6,8)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hu-HU" sz="2400" dirty="0"/>
              <a:t>Rossz számok (2,12)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hu-HU" sz="2400" dirty="0"/>
              <a:t>Az a játékos aki jó számú mezőkhöz rakja a települését előnyt szerez</a:t>
            </a:r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E3213C-47F0-45E8-9FFB-F93A399F17AE}" type="slidenum">
              <a:rPr lang="hu-HU" smtClean="0"/>
              <a:t>4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337210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Ahogyan látható A logikai és a Nézet teljesen elkülönül, és a App komponens csak a lényeges információt látja a logikából.  A térkép elemeit a </a:t>
            </a:r>
            <a:r>
              <a:rPr lang="hu-HU" dirty="0" err="1"/>
              <a:t>MapTile</a:t>
            </a:r>
            <a:r>
              <a:rPr lang="hu-HU" dirty="0"/>
              <a:t> osztály reprezentálja, tárolja a típusát és a számot, valamint mivel gráfként tárolom a szomszédok indexeit (a gráfot(</a:t>
            </a:r>
            <a:r>
              <a:rPr lang="hu-HU" dirty="0" err="1"/>
              <a:t>MapViewStateHandler</a:t>
            </a:r>
            <a:r>
              <a:rPr lang="hu-HU" dirty="0"/>
              <a:t> </a:t>
            </a:r>
            <a:r>
              <a:rPr lang="hu-HU" dirty="0" err="1"/>
              <a:t>mapTiles</a:t>
            </a:r>
            <a:r>
              <a:rPr lang="hu-HU" dirty="0"/>
              <a:t> attribútum) egy </a:t>
            </a:r>
            <a:r>
              <a:rPr lang="hu-HU" dirty="0" err="1"/>
              <a:t>tömben</a:t>
            </a:r>
            <a:r>
              <a:rPr lang="hu-HU" dirty="0"/>
              <a:t> kezelem az egyszerű megjelenítéskori feldolgozás miatt) Itt fontos kiemelni a </a:t>
            </a:r>
            <a:r>
              <a:rPr lang="hu-HU" dirty="0" err="1"/>
              <a:t>ShuffleArray</a:t>
            </a:r>
            <a:r>
              <a:rPr lang="hu-HU" dirty="0"/>
              <a:t> funkciót amely szükséges volt mert habár </a:t>
            </a:r>
            <a:r>
              <a:rPr lang="hu-HU" dirty="0" err="1"/>
              <a:t>typescriptben</a:t>
            </a:r>
            <a:r>
              <a:rPr lang="hu-HU" dirty="0"/>
              <a:t> van ilyen nem bizonyult elég véletlenszerűnek. 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E3213C-47F0-45E8-9FFB-F93A399F17AE}" type="slidenum">
              <a:rPr lang="hu-HU" smtClean="0"/>
              <a:t>6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778264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err="1"/>
              <a:t>Jest</a:t>
            </a:r>
            <a:r>
              <a:rPr lang="hu-HU" dirty="0"/>
              <a:t>-el</a:t>
            </a:r>
          </a:p>
          <a:p>
            <a:r>
              <a:rPr lang="hu-HU" dirty="0"/>
              <a:t>Minden függvény különböző bementtel tesztelve van</a:t>
            </a:r>
          </a:p>
          <a:p>
            <a:r>
              <a:rPr lang="hu-HU" dirty="0"/>
              <a:t>A térkép generálást 1000szer futtatja és ellenőrzi minden tesztelésnél, csak akkor sikeres ha minden eset az elvártnak megfelel.</a:t>
            </a:r>
            <a:br>
              <a:rPr lang="hu-HU" dirty="0"/>
            </a:br>
            <a:r>
              <a:rPr lang="hu-HU" dirty="0"/>
              <a:t>A </a:t>
            </a:r>
            <a:r>
              <a:rPr lang="hu-HU" dirty="0" err="1"/>
              <a:t>placeNumbers</a:t>
            </a:r>
            <a:r>
              <a:rPr lang="hu-HU" dirty="0"/>
              <a:t> 47.sora egy hiba dobás amely nem előidézhető mióta működik a </a:t>
            </a:r>
            <a:r>
              <a:rPr lang="hu-HU" dirty="0" err="1"/>
              <a:t>backtracking</a:t>
            </a:r>
            <a:r>
              <a:rPr lang="hu-HU" dirty="0"/>
              <a:t> 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E3213C-47F0-45E8-9FFB-F93A399F17AE}" type="slidenum">
              <a:rPr lang="hu-HU" smtClean="0"/>
              <a:t>7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36780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A </a:t>
            </a:r>
            <a:r>
              <a:rPr lang="hu-HU" dirty="0" err="1"/>
              <a:t>wireframe</a:t>
            </a:r>
            <a:r>
              <a:rPr lang="hu-HU" dirty="0"/>
              <a:t> </a:t>
            </a:r>
            <a:r>
              <a:rPr lang="hu-HU" dirty="0" err="1"/>
              <a:t>figmában</a:t>
            </a:r>
            <a:r>
              <a:rPr lang="hu-HU" dirty="0"/>
              <a:t> készült, később a </a:t>
            </a:r>
            <a:r>
              <a:rPr lang="hu-HU" dirty="0" err="1"/>
              <a:t>clear</a:t>
            </a:r>
            <a:r>
              <a:rPr lang="hu-HU" dirty="0"/>
              <a:t> funkció kikerült mert feleslegesnek bizonyult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E3213C-47F0-45E8-9FFB-F93A399F17AE}" type="slidenum">
              <a:rPr lang="hu-HU" smtClean="0"/>
              <a:t>9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436589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Itt látható az elkészült felület. (Beszélj az opciókról) a végén a </a:t>
            </a:r>
            <a:r>
              <a:rPr lang="hu-HU" dirty="0" err="1"/>
              <a:t>night</a:t>
            </a:r>
            <a:r>
              <a:rPr lang="hu-HU" dirty="0"/>
              <a:t> map kapcsoló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E3213C-47F0-45E8-9FFB-F93A399F17AE}" type="slidenum">
              <a:rPr lang="hu-HU" smtClean="0"/>
              <a:t>10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399134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Így néz ki az esti térkép, a képek ezen saját és barátok erre a célra készült munkái.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E3213C-47F0-45E8-9FFB-F93A399F17AE}" type="slidenum">
              <a:rPr lang="hu-HU" smtClean="0"/>
              <a:t>11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849820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83DAF4C-C1CC-AB5A-FBAF-3E0796FC2B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D6D699DC-7018-C13A-D9D3-52913073F8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00B63910-A74E-DEAB-B8F7-0DC4527E6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D65BA0-7952-4681-AF19-E4ED7EDC414C}" type="datetimeFigureOut">
              <a:rPr lang="hu-HU" smtClean="0"/>
              <a:t>2025. 05. 08.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AF117E69-5414-BD0F-1E77-2FFF9E67DD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6FD916CD-9CA2-A41A-47DA-246B7B4BE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27050-8A57-4156-9EA7-6AA530607CC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2373959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F1570B5-0E4A-9C3E-8EAA-B52391E59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1194BC58-16AF-1715-5CCE-A51DE8B270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86D8EC11-1A59-E079-E7B1-2C5560972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D65BA0-7952-4681-AF19-E4ED7EDC414C}" type="datetimeFigureOut">
              <a:rPr lang="hu-HU" smtClean="0"/>
              <a:t>2025. 05. 08.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679AD121-6F9B-0ADF-543F-AC6E23E45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530EF05F-0543-FB5E-03E4-75C35FB3CA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27050-8A57-4156-9EA7-6AA530607CC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728618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29E74200-3616-A633-064D-D6A7DCF892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BD51F4CF-AE88-C53C-48DE-971FB92451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DB30CB6B-A5CF-C929-6F89-DD60567F2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D65BA0-7952-4681-AF19-E4ED7EDC414C}" type="datetimeFigureOut">
              <a:rPr lang="hu-HU" smtClean="0"/>
              <a:t>2025. 05. 08.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DCF26471-8A21-5E1E-7957-A83BF8AFAD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3DD87F99-C089-A7DF-7CE0-115D5A18F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27050-8A57-4156-9EA7-6AA530607CC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007876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334168A-D3ED-1F28-A860-41419AD69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7878871-F831-EBF4-A728-EB29CF8A26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758B9440-A138-EE34-0506-2505E0195A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D65BA0-7952-4681-AF19-E4ED7EDC414C}" type="datetimeFigureOut">
              <a:rPr lang="hu-HU" smtClean="0"/>
              <a:t>2025. 05. 08.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7F7C5182-024C-5F37-67A6-C1AF114C5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B1CA139E-6788-26D6-B775-74BA952EC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27050-8A57-4156-9EA7-6AA530607CC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19626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FFA5A86-43C0-A4D9-A6D1-85260F756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4831E4B3-7D83-D581-A812-974DB9D0DE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1166D2F8-32E4-8C3A-4125-C89667BA16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D65BA0-7952-4681-AF19-E4ED7EDC414C}" type="datetimeFigureOut">
              <a:rPr lang="hu-HU" smtClean="0"/>
              <a:t>2025. 05. 08.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5DA0EA8F-0BB2-4650-3906-E45837A11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083C7DC8-3582-2B3A-5BAD-F35CB3374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27050-8A57-4156-9EA7-6AA530607CC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293151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96CAAFC-8954-C5A7-03F4-3D27AD7E42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848D72E-37C5-7C26-4147-B0EEBBFFB0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45CCB3CC-7FAC-5CE2-8265-CE5C11C533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D2E9F46A-4EAC-1C8C-1F28-335A0CC77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D65BA0-7952-4681-AF19-E4ED7EDC414C}" type="datetimeFigureOut">
              <a:rPr lang="hu-HU" smtClean="0"/>
              <a:t>2025. 05. 08.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399799BC-E912-8942-01C5-3B2F85848B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BB2990F8-971D-C6D2-0930-8F481F101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27050-8A57-4156-9EA7-6AA530607CC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9695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96A9446-EE02-CD47-6E40-6F082637F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212D7F8D-1EDB-FFE6-54F5-2020991CC7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9497CBA5-24C2-B247-68F8-DA6C89809C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F3003851-4AB1-7C6A-64DB-B3392D05BD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42055C7A-CA69-283A-D086-F1D83DD0F8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15B0D1A2-1D33-10B0-5D6A-FD2B8984C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D65BA0-7952-4681-AF19-E4ED7EDC414C}" type="datetimeFigureOut">
              <a:rPr lang="hu-HU" smtClean="0"/>
              <a:t>2025. 05. 08.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6D90439C-A3B1-81DB-62A9-FFFA5A90A6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B123A10C-B0E2-3179-3CB5-F97DF3B01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27050-8A57-4156-9EA7-6AA530607CC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74369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ED9B3D6-5575-EE98-C226-AE85A4DCA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BCA28ED2-5901-8975-7581-E545B90DA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D65BA0-7952-4681-AF19-E4ED7EDC414C}" type="datetimeFigureOut">
              <a:rPr lang="hu-HU" smtClean="0"/>
              <a:t>2025. 05. 08.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7C25B688-52F6-2E5A-61C8-B80E6E7C85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5DDCC3CF-A67B-6AAF-7AE4-897F1202E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27050-8A57-4156-9EA7-6AA530607CC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080957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579F3B99-4C1C-1893-64B8-C02B1C5A87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D65BA0-7952-4681-AF19-E4ED7EDC414C}" type="datetimeFigureOut">
              <a:rPr lang="hu-HU" smtClean="0"/>
              <a:t>2025. 05. 08.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4E59E10C-584D-3793-EEC0-E430A4ECE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78ECA828-CBF1-FCE2-5BE1-B1B4462E6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27050-8A57-4156-9EA7-6AA530607CC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665624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A875F9F-B3F7-1C43-C183-5F0D74540B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88BF197-FB3A-FD47-E937-7539EE0B77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37240FC4-02B0-4EBA-9248-4148F300BD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20F6606F-D3CE-A131-9407-17B5667A19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D65BA0-7952-4681-AF19-E4ED7EDC414C}" type="datetimeFigureOut">
              <a:rPr lang="hu-HU" smtClean="0"/>
              <a:t>2025. 05. 08.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4656A97E-52A2-16A3-14D0-607009B3FD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296BC8E5-180C-960F-F6AC-34B667B995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27050-8A57-4156-9EA7-6AA530607CC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796623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DB66D86-3A99-5458-A682-65247200E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8426DD0A-8ABA-2EA1-5698-FA855CFEA1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61D3A7E4-D61D-FB73-347D-5E2141A8BB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25FB4789-A9B4-DA27-F3DF-00995BCB16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D65BA0-7952-4681-AF19-E4ED7EDC414C}" type="datetimeFigureOut">
              <a:rPr lang="hu-HU" smtClean="0"/>
              <a:t>2025. 05. 08.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FA283831-BAA8-8BBD-8B5D-19DBF85543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E92947FC-FC92-AE38-51FC-CFDD85782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27050-8A57-4156-9EA7-6AA530607CC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439644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6F655382-C8FC-FB3F-A774-5801A1502E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F00118E5-4ED7-3700-BCEA-22C48D3ED9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E354329F-4169-3FA1-E367-6FA2A2DD4D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7D65BA0-7952-4681-AF19-E4ED7EDC414C}" type="datetimeFigureOut">
              <a:rPr lang="hu-HU" smtClean="0"/>
              <a:t>2025. 05. 08.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84D7FF6A-C963-91B6-3C28-8301151A4E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75F9636F-62F1-6F37-1CC0-DE1A8F24A2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7327050-8A57-4156-9EA7-6AA530607CC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58835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oardgameanalysis.com/what-is-a-balanced-catan-board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flaticon.com/packs/number-18" TargetMode="External"/><Relationship Id="rId4" Type="http://schemas.openxmlformats.org/officeDocument/2006/relationships/hyperlink" Target="https://catan.bunge.io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2F306A6-935B-8185-8A8F-BDB0846261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8000" y="276975"/>
            <a:ext cx="9144000" cy="2387600"/>
          </a:xfrm>
        </p:spPr>
        <p:txBody>
          <a:bodyPr>
            <a:normAutofit/>
          </a:bodyPr>
          <a:lstStyle/>
          <a:p>
            <a:r>
              <a:rPr lang="hu-HU" sz="5400" dirty="0" err="1"/>
              <a:t>Catan</a:t>
            </a:r>
            <a:r>
              <a:rPr lang="hu-HU" sz="5400" dirty="0"/>
              <a:t> térkép generátor a kiegyensúlyozott </a:t>
            </a:r>
            <a:br>
              <a:rPr lang="hu-HU" sz="5400" dirty="0"/>
            </a:br>
            <a:r>
              <a:rPr lang="hu-HU" sz="5400" dirty="0"/>
              <a:t> játékért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57CD931F-2639-1E26-8B26-5DC5812597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821947" y="6028426"/>
            <a:ext cx="3370053" cy="829574"/>
          </a:xfrm>
        </p:spPr>
        <p:txBody>
          <a:bodyPr/>
          <a:lstStyle/>
          <a:p>
            <a:r>
              <a:rPr lang="hu-HU" dirty="0"/>
              <a:t>Dézsenyi Balázs Zoltán [JJSFIL]</a:t>
            </a:r>
          </a:p>
        </p:txBody>
      </p:sp>
      <p:grpSp>
        <p:nvGrpSpPr>
          <p:cNvPr id="36" name="Csoportba foglalás 35">
            <a:extLst>
              <a:ext uri="{FF2B5EF4-FFF2-40B4-BE49-F238E27FC236}">
                <a16:creationId xmlns:a16="http://schemas.microsoft.com/office/drawing/2014/main" id="{09E265E5-AF2C-FD99-4244-18F275B73D99}"/>
              </a:ext>
            </a:extLst>
          </p:cNvPr>
          <p:cNvGrpSpPr/>
          <p:nvPr/>
        </p:nvGrpSpPr>
        <p:grpSpPr>
          <a:xfrm>
            <a:off x="234275" y="2895118"/>
            <a:ext cx="6408066" cy="3685907"/>
            <a:chOff x="497402" y="2743926"/>
            <a:chExt cx="8222921" cy="4757530"/>
          </a:xfrm>
        </p:grpSpPr>
        <p:pic>
          <p:nvPicPr>
            <p:cNvPr id="37" name="Kép 36" descr="A képen hold, festmény, Égitest, természet látható&#10;&#10;Előfordulhat, hogy a mesterséges intelligencia által létrehozott tartalom helytelen.">
              <a:extLst>
                <a:ext uri="{FF2B5EF4-FFF2-40B4-BE49-F238E27FC236}">
                  <a16:creationId xmlns:a16="http://schemas.microsoft.com/office/drawing/2014/main" id="{120B0631-54A8-2BD2-B720-0A5B65C3246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7402" y="4770055"/>
              <a:ext cx="2360217" cy="2731401"/>
            </a:xfrm>
            <a:prstGeom prst="rect">
              <a:avLst/>
            </a:prstGeom>
          </p:spPr>
        </p:pic>
        <p:pic>
          <p:nvPicPr>
            <p:cNvPr id="38" name="Kép 37" descr="A képen ég, Égitest, holdfény, képernyőkép látható&#10;&#10;Előfordulhat, hogy a mesterséges intelligencia által létrehozott tartalom helytelen.">
              <a:extLst>
                <a:ext uri="{FF2B5EF4-FFF2-40B4-BE49-F238E27FC236}">
                  <a16:creationId xmlns:a16="http://schemas.microsoft.com/office/drawing/2014/main" id="{B90B547E-EBFD-BED6-0E87-A66BC921FD1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75489" y="2743926"/>
              <a:ext cx="2344834" cy="2731401"/>
            </a:xfrm>
            <a:prstGeom prst="rect">
              <a:avLst/>
            </a:prstGeom>
          </p:spPr>
        </p:pic>
        <p:pic>
          <p:nvPicPr>
            <p:cNvPr id="39" name="Kép 38" descr="A képen ég, Égitest, égi esemény, holdfény látható&#10;&#10;Előfordulhat, hogy a mesterséges intelligencia által létrehozott tartalom helytelen.">
              <a:extLst>
                <a:ext uri="{FF2B5EF4-FFF2-40B4-BE49-F238E27FC236}">
                  <a16:creationId xmlns:a16="http://schemas.microsoft.com/office/drawing/2014/main" id="{A0132776-D413-A339-17BE-E0094E130E8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03072" y="4770055"/>
              <a:ext cx="2344834" cy="2731401"/>
            </a:xfrm>
            <a:prstGeom prst="rect">
              <a:avLst/>
            </a:prstGeom>
          </p:spPr>
        </p:pic>
        <p:pic>
          <p:nvPicPr>
            <p:cNvPr id="40" name="Kép 39" descr="A képen művészet, képernyőkép, Acélkék látható&#10;&#10;Előfordulhat, hogy a mesterséges intelligencia által létrehozott tartalom helytelen.">
              <a:extLst>
                <a:ext uri="{FF2B5EF4-FFF2-40B4-BE49-F238E27FC236}">
                  <a16:creationId xmlns:a16="http://schemas.microsoft.com/office/drawing/2014/main" id="{194C3FD1-B4CF-4581-9D01-55490558BFE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58238" y="4770055"/>
              <a:ext cx="2344834" cy="2731401"/>
            </a:xfrm>
            <a:prstGeom prst="rect">
              <a:avLst/>
            </a:prstGeom>
          </p:spPr>
        </p:pic>
        <p:pic>
          <p:nvPicPr>
            <p:cNvPr id="41" name="Kép 40" descr="A képen természet, képernyőkép, Hegycsúcs, hegy látható&#10;&#10;Előfordulhat, hogy a mesterséges intelligencia által létrehozott tartalom helytelen.">
              <a:extLst>
                <a:ext uri="{FF2B5EF4-FFF2-40B4-BE49-F238E27FC236}">
                  <a16:creationId xmlns:a16="http://schemas.microsoft.com/office/drawing/2014/main" id="{C8A35B99-8F74-BD77-0843-A59A99FC6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30655" y="2772824"/>
              <a:ext cx="2344834" cy="2731401"/>
            </a:xfrm>
            <a:prstGeom prst="rect">
              <a:avLst/>
            </a:prstGeom>
          </p:spPr>
        </p:pic>
        <p:pic>
          <p:nvPicPr>
            <p:cNvPr id="42" name="Kép 41" descr="A képen fű, ég, képernyőkép, fa látható&#10;&#10;Előfordulhat, hogy a mesterséges intelligencia által létrehozott tartalom helytelen.">
              <a:extLst>
                <a:ext uri="{FF2B5EF4-FFF2-40B4-BE49-F238E27FC236}">
                  <a16:creationId xmlns:a16="http://schemas.microsoft.com/office/drawing/2014/main" id="{51CEEB2D-BC7E-BEC2-024B-E4B3462A6E2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84584" y="2772824"/>
              <a:ext cx="2344834" cy="2731401"/>
            </a:xfrm>
            <a:prstGeom prst="rect">
              <a:avLst/>
            </a:prstGeom>
          </p:spPr>
        </p:pic>
        <p:pic>
          <p:nvPicPr>
            <p:cNvPr id="43" name="Kép 42" descr="A képen fű, ég, képernyőkép, fa látható&#10;&#10;Előfordulhat, hogy a mesterséges intelligencia által létrehozott tartalom helytelen.">
              <a:extLst>
                <a:ext uri="{FF2B5EF4-FFF2-40B4-BE49-F238E27FC236}">
                  <a16:creationId xmlns:a16="http://schemas.microsoft.com/office/drawing/2014/main" id="{BAB32C73-36D6-475C-7C34-94CC564CFEB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85820" y="2772824"/>
              <a:ext cx="2344834" cy="273140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796330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1C220606-DAF4-9D10-010F-353830C690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84461" y="0"/>
            <a:ext cx="12576461" cy="6924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0604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719B878A-02F8-EA1F-E76D-3C1C80A93A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54161" y="0"/>
            <a:ext cx="13626796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8743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F8CABDDC-A43A-C02F-85D3-E47DBA8E94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5631" y="1441938"/>
            <a:ext cx="7080738" cy="39741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400" dirty="0" err="1">
                <a:solidFill>
                  <a:schemeClr val="bg1">
                    <a:lumMod val="95000"/>
                    <a:lumOff val="5000"/>
                  </a:schemeClr>
                </a:solidFill>
              </a:rPr>
              <a:t>Kérdések</a:t>
            </a:r>
            <a:r>
              <a:rPr lang="en-US" sz="54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253015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C9CDB1B-6B75-454C-B64E-CECCA6C88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Köszönöm a figyelmet!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65AEA65-7EEC-8449-E4B4-39BD5A8518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Források: </a:t>
            </a:r>
          </a:p>
          <a:p>
            <a:pPr lvl="1"/>
            <a:r>
              <a:rPr lang="hu-HU" dirty="0">
                <a:hlinkClick r:id="rId3"/>
              </a:rPr>
              <a:t>Egy jó </a:t>
            </a:r>
            <a:r>
              <a:rPr lang="hu-HU" dirty="0" err="1">
                <a:hlinkClick r:id="rId3"/>
              </a:rPr>
              <a:t>catan</a:t>
            </a:r>
            <a:r>
              <a:rPr lang="hu-HU" dirty="0">
                <a:hlinkClick r:id="rId3"/>
              </a:rPr>
              <a:t> térkép: https://www.boardgameanalysis.com/what-is-a-balanced-catan-board/</a:t>
            </a:r>
            <a:endParaRPr lang="hu-HU" dirty="0"/>
          </a:p>
          <a:p>
            <a:pPr lvl="1"/>
            <a:r>
              <a:rPr lang="hu-HU" dirty="0"/>
              <a:t>Mezők és keret: </a:t>
            </a:r>
            <a:r>
              <a:rPr lang="hu-HU" dirty="0">
                <a:hlinkClick r:id="rId4"/>
              </a:rPr>
              <a:t>https://catan.bunge.io/</a:t>
            </a:r>
            <a:r>
              <a:rPr lang="hu-HU" dirty="0"/>
              <a:t> </a:t>
            </a:r>
          </a:p>
          <a:p>
            <a:pPr lvl="1"/>
            <a:r>
              <a:rPr lang="hu-HU" dirty="0"/>
              <a:t>Számok: </a:t>
            </a:r>
            <a:r>
              <a:rPr lang="hu-HU" dirty="0">
                <a:hlinkClick r:id="rId5"/>
              </a:rPr>
              <a:t>https://www.flaticon.com/packs/number-18</a:t>
            </a:r>
            <a:r>
              <a:rPr lang="hu-HU" dirty="0"/>
              <a:t> </a:t>
            </a:r>
          </a:p>
          <a:p>
            <a:pPr lvl="1"/>
            <a:endParaRPr lang="hu-HU" dirty="0"/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14046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4AB27E4-1734-A7B3-A56E-CBDD3BD8F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 Probléma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CB7D5D1-1586-A06C-F638-9918AF1EAB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62364"/>
            <a:ext cx="7040592" cy="4351338"/>
          </a:xfrm>
        </p:spPr>
        <p:txBody>
          <a:bodyPr/>
          <a:lstStyle/>
          <a:p>
            <a:r>
              <a:rPr lang="hu-HU" dirty="0"/>
              <a:t>A probléma két részre osztható</a:t>
            </a:r>
          </a:p>
          <a:p>
            <a:pPr lvl="1"/>
            <a:r>
              <a:rPr lang="hu-HU" dirty="0"/>
              <a:t>Erőforrások elhelyezése</a:t>
            </a:r>
          </a:p>
          <a:p>
            <a:pPr lvl="1"/>
            <a:r>
              <a:rPr lang="hu-HU" dirty="0"/>
              <a:t>Számok elhelyezése</a:t>
            </a:r>
          </a:p>
        </p:txBody>
      </p:sp>
      <p:sp>
        <p:nvSpPr>
          <p:cNvPr id="4" name="Tartalom helye 2">
            <a:extLst>
              <a:ext uri="{FF2B5EF4-FFF2-40B4-BE49-F238E27FC236}">
                <a16:creationId xmlns:a16="http://schemas.microsoft.com/office/drawing/2014/main" id="{AC5CB661-CC63-8845-6F42-6D0213CE5B6E}"/>
              </a:ext>
            </a:extLst>
          </p:cNvPr>
          <p:cNvSpPr txBox="1">
            <a:spLocks/>
          </p:cNvSpPr>
          <p:nvPr/>
        </p:nvSpPr>
        <p:spPr>
          <a:xfrm>
            <a:off x="6492817" y="1762364"/>
            <a:ext cx="486098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hu-HU" dirty="0"/>
          </a:p>
        </p:txBody>
      </p:sp>
      <p:pic>
        <p:nvPicPr>
          <p:cNvPr id="11" name="Kép 10">
            <a:extLst>
              <a:ext uri="{FF2B5EF4-FFF2-40B4-BE49-F238E27FC236}">
                <a16:creationId xmlns:a16="http://schemas.microsoft.com/office/drawing/2014/main" id="{AA2B6C2A-10F0-03D7-DF20-97A0CA6A65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4331" y="0"/>
            <a:ext cx="46476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0344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8B0DC4-3774-3650-F5FC-0A6E8B6328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BD432D3-995C-286C-4225-59F2551C1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Probléma az erőforrásokkal</a:t>
            </a:r>
          </a:p>
        </p:txBody>
      </p:sp>
      <p:sp>
        <p:nvSpPr>
          <p:cNvPr id="5" name="Tartalom helye 4">
            <a:extLst>
              <a:ext uri="{FF2B5EF4-FFF2-40B4-BE49-F238E27FC236}">
                <a16:creationId xmlns:a16="http://schemas.microsoft.com/office/drawing/2014/main" id="{B2C38549-DA5F-159A-10A2-140AC2207D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715351" cy="4351338"/>
          </a:xfrm>
        </p:spPr>
        <p:txBody>
          <a:bodyPr/>
          <a:lstStyle/>
          <a:p>
            <a:r>
              <a:rPr lang="hu-HU" dirty="0"/>
              <a:t>A kezdő játékos választ egy olyan helyet a településnek ahol több azonos erőforrás van</a:t>
            </a:r>
          </a:p>
        </p:txBody>
      </p:sp>
      <p:grpSp>
        <p:nvGrpSpPr>
          <p:cNvPr id="9" name="Csoportba foglalás 8">
            <a:extLst>
              <a:ext uri="{FF2B5EF4-FFF2-40B4-BE49-F238E27FC236}">
                <a16:creationId xmlns:a16="http://schemas.microsoft.com/office/drawing/2014/main" id="{EE4237DD-7F22-483B-6AC2-14D31B16AF6D}"/>
              </a:ext>
            </a:extLst>
          </p:cNvPr>
          <p:cNvGrpSpPr/>
          <p:nvPr/>
        </p:nvGrpSpPr>
        <p:grpSpPr>
          <a:xfrm>
            <a:off x="8048132" y="1825625"/>
            <a:ext cx="3800249" cy="3381670"/>
            <a:chOff x="8167816" y="178165"/>
            <a:chExt cx="3800249" cy="3381670"/>
          </a:xfrm>
        </p:grpSpPr>
        <p:pic>
          <p:nvPicPr>
            <p:cNvPr id="6" name="Kép 5">
              <a:extLst>
                <a:ext uri="{FF2B5EF4-FFF2-40B4-BE49-F238E27FC236}">
                  <a16:creationId xmlns:a16="http://schemas.microsoft.com/office/drawing/2014/main" id="{7CE53E41-A2FF-DE85-8B84-D7DDEF53791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167816" y="178165"/>
              <a:ext cx="3800249" cy="3381670"/>
            </a:xfrm>
            <a:prstGeom prst="ellipse">
              <a:avLst/>
            </a:prstGeom>
          </p:spPr>
        </p:pic>
        <p:sp>
          <p:nvSpPr>
            <p:cNvPr id="8" name="Ellipszis 7">
              <a:extLst>
                <a:ext uri="{FF2B5EF4-FFF2-40B4-BE49-F238E27FC236}">
                  <a16:creationId xmlns:a16="http://schemas.microsoft.com/office/drawing/2014/main" id="{E043307E-B667-E705-48C2-159C7F5A366B}"/>
                </a:ext>
              </a:extLst>
            </p:cNvPr>
            <p:cNvSpPr/>
            <p:nvPr/>
          </p:nvSpPr>
          <p:spPr>
            <a:xfrm>
              <a:off x="9701842" y="1600688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 dirty="0"/>
            </a:p>
          </p:txBody>
        </p:sp>
      </p:grpSp>
    </p:spTree>
    <p:extLst>
      <p:ext uri="{BB962C8B-B14F-4D97-AF65-F5344CB8AC3E}">
        <p14:creationId xmlns:p14="http://schemas.microsoft.com/office/powerpoint/2010/main" val="13849288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F1AC625-2F20-DA70-F356-DE426E7D5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Probléma a számokkal</a:t>
            </a:r>
          </a:p>
        </p:txBody>
      </p:sp>
      <p:graphicFrame>
        <p:nvGraphicFramePr>
          <p:cNvPr id="9" name="Tartalom helye 8">
            <a:extLst>
              <a:ext uri="{FF2B5EF4-FFF2-40B4-BE49-F238E27FC236}">
                <a16:creationId xmlns:a16="http://schemas.microsoft.com/office/drawing/2014/main" id="{07A47B3E-ABDD-CBE9-C098-1C8202C1E63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7538030"/>
              </p:ext>
            </p:extLst>
          </p:nvPr>
        </p:nvGraphicFramePr>
        <p:xfrm>
          <a:off x="7837995" y="563503"/>
          <a:ext cx="3663350" cy="32953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2" name="Szövegdoboz 11">
            <a:extLst>
              <a:ext uri="{FF2B5EF4-FFF2-40B4-BE49-F238E27FC236}">
                <a16:creationId xmlns:a16="http://schemas.microsoft.com/office/drawing/2014/main" id="{AFDF249F-B134-8D02-9BB4-FFBCB33997D8}"/>
              </a:ext>
            </a:extLst>
          </p:cNvPr>
          <p:cNvSpPr txBox="1"/>
          <p:nvPr/>
        </p:nvSpPr>
        <p:spPr>
          <a:xfrm>
            <a:off x="764874" y="1690688"/>
            <a:ext cx="5267864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800" dirty="0"/>
              <a:t>A 2 kockával való dobás összegének eredménye nem egyenletes eloszlású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hu-HU" sz="2400" dirty="0"/>
              <a:t>Keletkeznek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hu-HU" sz="2400" dirty="0"/>
              <a:t>jó számok (6,8)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hu-HU" sz="2400" dirty="0"/>
              <a:t>Rossz számok (2,12)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hu-HU" sz="2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hu-HU" sz="2800" dirty="0"/>
          </a:p>
        </p:txBody>
      </p:sp>
      <p:grpSp>
        <p:nvGrpSpPr>
          <p:cNvPr id="3" name="Csoportba foglalás 2">
            <a:extLst>
              <a:ext uri="{FF2B5EF4-FFF2-40B4-BE49-F238E27FC236}">
                <a16:creationId xmlns:a16="http://schemas.microsoft.com/office/drawing/2014/main" id="{5DEE771D-E896-C74D-6A2A-9B15EB3C3CB9}"/>
              </a:ext>
            </a:extLst>
          </p:cNvPr>
          <p:cNvGrpSpPr/>
          <p:nvPr/>
        </p:nvGrpSpPr>
        <p:grpSpPr>
          <a:xfrm>
            <a:off x="4900321" y="4057261"/>
            <a:ext cx="6262260" cy="2700000"/>
            <a:chOff x="5929740" y="3927894"/>
            <a:chExt cx="6262260" cy="2700000"/>
          </a:xfrm>
        </p:grpSpPr>
        <p:grpSp>
          <p:nvGrpSpPr>
            <p:cNvPr id="22" name="Csoportba foglalás 21">
              <a:extLst>
                <a:ext uri="{FF2B5EF4-FFF2-40B4-BE49-F238E27FC236}">
                  <a16:creationId xmlns:a16="http://schemas.microsoft.com/office/drawing/2014/main" id="{4CE9BF8D-9339-8C0F-3504-2A6EAF22D649}"/>
                </a:ext>
              </a:extLst>
            </p:cNvPr>
            <p:cNvGrpSpPr/>
            <p:nvPr/>
          </p:nvGrpSpPr>
          <p:grpSpPr>
            <a:xfrm>
              <a:off x="9492000" y="3927894"/>
              <a:ext cx="2700000" cy="2700000"/>
              <a:chOff x="7953558" y="1418970"/>
              <a:chExt cx="3600000" cy="4092538"/>
            </a:xfrm>
          </p:grpSpPr>
          <p:pic>
            <p:nvPicPr>
              <p:cNvPr id="16" name="Kép 15">
                <a:extLst>
                  <a:ext uri="{FF2B5EF4-FFF2-40B4-BE49-F238E27FC236}">
                    <a16:creationId xmlns:a16="http://schemas.microsoft.com/office/drawing/2014/main" id="{71C9F7CE-FA09-03C9-E918-D623F98E5A3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953558" y="1418970"/>
                <a:ext cx="3600000" cy="4092538"/>
              </a:xfrm>
              <a:prstGeom prst="ellipse">
                <a:avLst/>
              </a:prstGeom>
            </p:spPr>
          </p:pic>
          <p:sp>
            <p:nvSpPr>
              <p:cNvPr id="19" name="Ellipszis 18">
                <a:extLst>
                  <a:ext uri="{FF2B5EF4-FFF2-40B4-BE49-F238E27FC236}">
                    <a16:creationId xmlns:a16="http://schemas.microsoft.com/office/drawing/2014/main" id="{E55127F2-7164-4F43-8270-D9D159AADFC2}"/>
                  </a:ext>
                </a:extLst>
              </p:cNvPr>
              <p:cNvSpPr/>
              <p:nvPr/>
            </p:nvSpPr>
            <p:spPr>
              <a:xfrm>
                <a:off x="9573558" y="3173386"/>
                <a:ext cx="180000" cy="1800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</p:grpSp>
        <p:grpSp>
          <p:nvGrpSpPr>
            <p:cNvPr id="21" name="Csoportba foglalás 20">
              <a:extLst>
                <a:ext uri="{FF2B5EF4-FFF2-40B4-BE49-F238E27FC236}">
                  <a16:creationId xmlns:a16="http://schemas.microsoft.com/office/drawing/2014/main" id="{33B50084-B990-2FA6-2F4F-1B8A3369487B}"/>
                </a:ext>
              </a:extLst>
            </p:cNvPr>
            <p:cNvGrpSpPr/>
            <p:nvPr/>
          </p:nvGrpSpPr>
          <p:grpSpPr>
            <a:xfrm>
              <a:off x="5929740" y="3927894"/>
              <a:ext cx="2700000" cy="2700000"/>
              <a:chOff x="3791307" y="1401365"/>
              <a:chExt cx="3600000" cy="4055269"/>
            </a:xfrm>
          </p:grpSpPr>
          <p:pic>
            <p:nvPicPr>
              <p:cNvPr id="14" name="Kép 13">
                <a:extLst>
                  <a:ext uri="{FF2B5EF4-FFF2-40B4-BE49-F238E27FC236}">
                    <a16:creationId xmlns:a16="http://schemas.microsoft.com/office/drawing/2014/main" id="{29837F98-3EBB-7215-E231-A3D6F34709F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791307" y="1401365"/>
                <a:ext cx="3600000" cy="4055269"/>
              </a:xfrm>
              <a:prstGeom prst="ellipse">
                <a:avLst/>
              </a:prstGeom>
            </p:spPr>
          </p:pic>
          <p:sp>
            <p:nvSpPr>
              <p:cNvPr id="20" name="Ellipszis 19">
                <a:extLst>
                  <a:ext uri="{FF2B5EF4-FFF2-40B4-BE49-F238E27FC236}">
                    <a16:creationId xmlns:a16="http://schemas.microsoft.com/office/drawing/2014/main" id="{E31502EB-BA2D-1A04-7326-662D6E134A8D}"/>
                  </a:ext>
                </a:extLst>
              </p:cNvPr>
              <p:cNvSpPr/>
              <p:nvPr/>
            </p:nvSpPr>
            <p:spPr>
              <a:xfrm>
                <a:off x="5501307" y="3616624"/>
                <a:ext cx="180000" cy="1800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</p:grpSp>
        <p:sp>
          <p:nvSpPr>
            <p:cNvPr id="23" name="Szövegdoboz 22">
              <a:extLst>
                <a:ext uri="{FF2B5EF4-FFF2-40B4-BE49-F238E27FC236}">
                  <a16:creationId xmlns:a16="http://schemas.microsoft.com/office/drawing/2014/main" id="{53BD263D-A600-4564-7F72-7328DAE2E4C8}"/>
                </a:ext>
              </a:extLst>
            </p:cNvPr>
            <p:cNvSpPr txBox="1"/>
            <p:nvPr/>
          </p:nvSpPr>
          <p:spPr>
            <a:xfrm>
              <a:off x="8732740" y="4616174"/>
              <a:ext cx="856372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8000" b="1" dirty="0"/>
                <a:t>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01525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D1ADE1C-0665-2688-9C1F-E2CFF82E15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Megoldás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14050C2-92AC-78A9-3187-1500842F53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A két probléma visszavezethető gráfszínezési problémára </a:t>
            </a:r>
          </a:p>
          <a:p>
            <a:r>
              <a:rPr lang="hu-HU" dirty="0"/>
              <a:t>1-1 </a:t>
            </a:r>
            <a:r>
              <a:rPr lang="hu-HU" dirty="0" err="1"/>
              <a:t>paraméterezhető</a:t>
            </a:r>
            <a:r>
              <a:rPr lang="hu-HU" dirty="0"/>
              <a:t> rekurzív </a:t>
            </a:r>
            <a:r>
              <a:rPr lang="hu-HU" dirty="0" err="1"/>
              <a:t>backtracking</a:t>
            </a:r>
            <a:r>
              <a:rPr lang="hu-HU" dirty="0"/>
              <a:t> algoritmus helyezi el az erőforrásokat és a számokat</a:t>
            </a:r>
          </a:p>
        </p:txBody>
      </p:sp>
    </p:spTree>
    <p:extLst>
      <p:ext uri="{BB962C8B-B14F-4D97-AF65-F5344CB8AC3E}">
        <p14:creationId xmlns:p14="http://schemas.microsoft.com/office/powerpoint/2010/main" val="13899507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>
            <a:extLst>
              <a:ext uri="{FF2B5EF4-FFF2-40B4-BE49-F238E27FC236}">
                <a16:creationId xmlns:a16="http://schemas.microsoft.com/office/drawing/2014/main" id="{3BD42BAB-8F21-E3F3-EE83-8E1420A29C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454" y="0"/>
            <a:ext cx="102470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2957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FE0026F-A4C2-E646-D876-FCE40F268C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Tesztelés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629051C-4E87-2D8C-54E7-09348C71A4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err="1"/>
              <a:t>Jest</a:t>
            </a:r>
            <a:r>
              <a:rPr lang="hu-HU" dirty="0"/>
              <a:t>-el</a:t>
            </a:r>
          </a:p>
          <a:p>
            <a:r>
              <a:rPr lang="hu-HU" dirty="0"/>
              <a:t>Minden függvény különböző bementtel tesztelve van</a:t>
            </a:r>
          </a:p>
          <a:p>
            <a:r>
              <a:rPr lang="hu-HU" dirty="0"/>
              <a:t>A térkép generálást 1000szer futtatja és ellenőrzi minden tesztelésnél, csak akkor sikeres ha minden eset az elvártnak megfelel.</a:t>
            </a:r>
          </a:p>
          <a:p>
            <a:pPr marL="0" indent="0">
              <a:buNone/>
            </a:pPr>
            <a:endParaRPr lang="hu-HU" dirty="0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0BA02BAA-BE0D-B44E-CA61-4BE874B98C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9349" y="4469667"/>
            <a:ext cx="5532651" cy="2388333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A55C3793-818A-0A6A-331D-81A577614B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861329"/>
            <a:ext cx="6770842" cy="201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0445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C7DD9E9-63CB-57F4-905B-40F430C0A4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6528" y="2766219"/>
            <a:ext cx="3338945" cy="1325563"/>
          </a:xfrm>
        </p:spPr>
        <p:txBody>
          <a:bodyPr/>
          <a:lstStyle/>
          <a:p>
            <a:r>
              <a:rPr lang="hu-HU" dirty="0"/>
              <a:t>UI elkészítése</a:t>
            </a:r>
          </a:p>
        </p:txBody>
      </p:sp>
    </p:spTree>
    <p:extLst>
      <p:ext uri="{BB962C8B-B14F-4D97-AF65-F5344CB8AC3E}">
        <p14:creationId xmlns:p14="http://schemas.microsoft.com/office/powerpoint/2010/main" val="8505496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90DB61D8-6461-A5E7-4544-6BC7AE8D0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hu-HU" sz="36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Wireframe</a:t>
            </a:r>
            <a:endParaRPr lang="en-US" sz="3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9" name="Kép 8">
            <a:extLst>
              <a:ext uri="{FF2B5EF4-FFF2-40B4-BE49-F238E27FC236}">
                <a16:creationId xmlns:a16="http://schemas.microsoft.com/office/drawing/2014/main" id="{320814CE-ECD9-ABF8-1CB7-E1436086B1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6526" y="781569"/>
            <a:ext cx="7827033" cy="5498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5821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215</TotalTime>
  <Words>501</Words>
  <Application>Microsoft Office PowerPoint</Application>
  <PresentationFormat>Szélesvásznú</PresentationFormat>
  <Paragraphs>59</Paragraphs>
  <Slides>13</Slides>
  <Notes>11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13</vt:i4>
      </vt:variant>
    </vt:vector>
  </HeadingPairs>
  <TitlesOfParts>
    <vt:vector size="17" baseType="lpstr">
      <vt:lpstr>Aptos</vt:lpstr>
      <vt:lpstr>Aptos Display</vt:lpstr>
      <vt:lpstr>Arial</vt:lpstr>
      <vt:lpstr>Office-téma</vt:lpstr>
      <vt:lpstr>Catan térkép generátor a kiegyensúlyozott   játékért</vt:lpstr>
      <vt:lpstr>A Probléma</vt:lpstr>
      <vt:lpstr>Probléma az erőforrásokkal</vt:lpstr>
      <vt:lpstr>Probléma a számokkal</vt:lpstr>
      <vt:lpstr>Megoldás</vt:lpstr>
      <vt:lpstr>PowerPoint-bemutató</vt:lpstr>
      <vt:lpstr>Tesztelés</vt:lpstr>
      <vt:lpstr>UI elkészítése</vt:lpstr>
      <vt:lpstr>Wireframe</vt:lpstr>
      <vt:lpstr>PowerPoint-bemutató</vt:lpstr>
      <vt:lpstr>PowerPoint-bemutató</vt:lpstr>
      <vt:lpstr>Kérdések?</vt:lpstr>
      <vt:lpstr>Köszönöm a figyelmet!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Dézsenyi Balázs Zoltán</dc:creator>
  <cp:lastModifiedBy>Dézsenyi Balázs Zoltán</cp:lastModifiedBy>
  <cp:revision>60</cp:revision>
  <dcterms:created xsi:type="dcterms:W3CDTF">2025-05-01T08:57:27Z</dcterms:created>
  <dcterms:modified xsi:type="dcterms:W3CDTF">2025-05-08T10:35:05Z</dcterms:modified>
</cp:coreProperties>
</file>

<file path=docProps/thumbnail.jpeg>
</file>